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2443F-2100-4862-AC08-61243DC6273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270AE-24AC-48CE-BAC8-74AF1ABB7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9FBE66-2239-4E94-9794-B8C7B2454B4C}" type="datetime1">
              <a:rPr lang="en-US" smtClean="0"/>
              <a:t>5/27/2020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58E299-936D-4D02-827B-5A412927CD9B}" type="datetime1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47981-2A27-42B6-AE6E-D2F458AA0B99}" type="datetime1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9F29-CF70-4C7B-8373-3B093CA64DBE}" type="datetime1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DD36E6-9800-4D02-AD93-A1A2D2606A51}" type="datetime1">
              <a:rPr lang="en-US" smtClean="0"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03618-CC6B-4EFC-BFF9-6D402BD2DB40}" type="datetime1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9B8F4A-153B-4CC2-BDAF-DF51347C0A70}" type="datetime1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E445A8-5CE4-4F77-B937-AE20BB7BC514}" type="datetime1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73E9B-DCB9-4536-9EB2-696EB7BF0F94}" type="datetime1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3C8B5A3-E0A1-444D-BEFE-C999D622C98E}" type="datetime1">
              <a:rPr lang="en-US" smtClean="0"/>
              <a:t>5/27/2020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DFF4E3-76DD-4770-A44B-88B83F70E947}" type="datetime1">
              <a:rPr lang="en-US" smtClean="0"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598C8D9-3B1D-40DC-AD60-E82F204C07CA}" type="datetime1">
              <a:rPr lang="en-US" smtClean="0"/>
              <a:t>5/27/2020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285728"/>
            <a:ext cx="8229600" cy="2714643"/>
          </a:xfrm>
          <a:ln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3200" b="1" dirty="0" smtClean="0">
                <a:ln w="3175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Сличност троуглова и примена</a:t>
            </a:r>
            <a:r>
              <a:rPr lang="sr-Cyrl-RS" sz="3200" b="1" dirty="0" smtClean="0">
                <a:ln w="3175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sr-Cyrl-RS" sz="3200" b="1" dirty="0" smtClean="0">
                <a:ln w="3175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sr-Cyrl-RS" sz="3200" b="1" dirty="0" smtClean="0">
                <a:ln w="3175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утврђивање </a:t>
            </a:r>
            <a:r>
              <a:rPr lang="sr-Cyrl-RS" sz="3200" b="1" dirty="0" smtClean="0">
                <a:ln w="3175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r>
              <a:rPr lang="sr-Cyrl-R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sr-Cyrl-R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sr-Cyrl-R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____________________________________________</a:t>
            </a:r>
            <a:r>
              <a:rPr lang="sr-Cyrl-R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sr-Cyrl-R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sr-Cyrl-RS" sz="3200" b="1" dirty="0" smtClean="0">
                <a:ln w="3175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Сличност троуглова</a:t>
            </a:r>
            <a:br>
              <a:rPr lang="sr-Cyrl-RS" sz="3200" b="1" dirty="0" smtClean="0">
                <a:ln w="3175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sr-Cyrl-RS" sz="3200" b="1" dirty="0" smtClean="0">
                <a:ln w="3175">
                  <a:noFill/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-систематизација-</a:t>
            </a:r>
            <a:endParaRPr lang="en-US" sz="3200" b="1" dirty="0">
              <a:ln w="3175">
                <a:noFill/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3500438"/>
            <a:ext cx="3836082" cy="1395418"/>
          </a:xfr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sr-Latn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28</a:t>
            </a:r>
            <a:r>
              <a:rPr lang="sr-Latn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 29.</a:t>
            </a:r>
            <a:r>
              <a:rPr lang="sr-Latn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0</a:t>
            </a:r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5</a:t>
            </a:r>
            <a:r>
              <a:rPr lang="sr-Latn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.2020.</a:t>
            </a:r>
          </a:p>
          <a:p>
            <a:pPr algn="ctr"/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</a:t>
            </a:r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7. </a:t>
            </a:r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разред</a:t>
            </a:r>
            <a:endParaRPr lang="en-US" dirty="0">
              <a:solidFill>
                <a:srgbClr val="00206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0034" y="5214950"/>
            <a:ext cx="3071834" cy="121444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16" y="4714884"/>
            <a:ext cx="1285884" cy="12858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5720" y="3143248"/>
            <a:ext cx="1428760" cy="10715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929190" y="5072074"/>
            <a:ext cx="1357322" cy="1500198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929454" y="2928934"/>
            <a:ext cx="1643074" cy="1285884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sr-Cyrl-RS" dirty="0" smtClean="0"/>
              <a:t> </a:t>
            </a:r>
            <a:r>
              <a:rPr lang="sr-Cyrl-RS" i="1" u="sng" dirty="0" smtClean="0">
                <a:solidFill>
                  <a:srgbClr val="002060"/>
                </a:solidFill>
              </a:rPr>
              <a:t>Задаци за </a:t>
            </a:r>
            <a:r>
              <a:rPr lang="sr-Cyrl-RS" i="1" u="sng" dirty="0" smtClean="0">
                <a:solidFill>
                  <a:srgbClr val="002060"/>
                </a:solidFill>
              </a:rPr>
              <a:t>вежбање</a:t>
            </a:r>
          </a:p>
          <a:p>
            <a:pPr algn="ctr">
              <a:buNone/>
            </a:pPr>
            <a:endParaRPr lang="sr-Cyrl-RS" i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</a:t>
            </a:r>
            <a:r>
              <a:rPr lang="sr-Cyrl-RS" dirty="0" smtClean="0">
                <a:solidFill>
                  <a:srgbClr val="C00000"/>
                </a:solidFill>
              </a:rPr>
              <a:t>1.</a:t>
            </a:r>
            <a:r>
              <a:rPr lang="sr-Cyrl-RS" dirty="0" smtClean="0">
                <a:solidFill>
                  <a:srgbClr val="002060"/>
                </a:solidFill>
              </a:rPr>
              <a:t> Један оштар угао правоуглог троугла </a:t>
            </a:r>
            <a:r>
              <a:rPr lang="sr-Latn-RS" dirty="0" smtClean="0">
                <a:solidFill>
                  <a:srgbClr val="002060"/>
                </a:solidFill>
              </a:rPr>
              <a:t>ABC</a:t>
            </a:r>
            <a:r>
              <a:rPr lang="sr-Cyrl-RS" dirty="0" smtClean="0">
                <a:solidFill>
                  <a:srgbClr val="002060"/>
                </a:solidFill>
              </a:rPr>
              <a:t> је 49°, а један оштар угао правоуглог троугла </a:t>
            </a:r>
            <a:r>
              <a:rPr lang="sr-Latn-RS" dirty="0" smtClean="0">
                <a:solidFill>
                  <a:srgbClr val="002060"/>
                </a:solidFill>
              </a:rPr>
              <a:t>DEF</a:t>
            </a:r>
            <a:r>
              <a:rPr lang="sr-Cyrl-RS" dirty="0" smtClean="0">
                <a:solidFill>
                  <a:srgbClr val="002060"/>
                </a:solidFill>
              </a:rPr>
              <a:t> је 41°. Да ли су ови троуглови слични?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    2.</a:t>
            </a:r>
            <a:r>
              <a:rPr lang="sr-Cyrl-RS" dirty="0" smtClean="0">
                <a:solidFill>
                  <a:srgbClr val="002060"/>
                </a:solidFill>
              </a:rPr>
              <a:t> На кружници су дате четири тачке </a:t>
            </a:r>
            <a:r>
              <a:rPr lang="sr-Latn-RS" dirty="0" smtClean="0">
                <a:solidFill>
                  <a:srgbClr val="002060"/>
                </a:solidFill>
              </a:rPr>
              <a:t>A, B, C</a:t>
            </a:r>
            <a:r>
              <a:rPr lang="sr-Cyrl-RS" dirty="0" smtClean="0">
                <a:solidFill>
                  <a:srgbClr val="002060"/>
                </a:solidFill>
              </a:rPr>
              <a:t> и</a:t>
            </a:r>
            <a:r>
              <a:rPr lang="sr-Latn-RS" dirty="0" smtClean="0">
                <a:solidFill>
                  <a:srgbClr val="002060"/>
                </a:solidFill>
              </a:rPr>
              <a:t> D</a:t>
            </a:r>
            <a:r>
              <a:rPr lang="sr-Cyrl-RS" dirty="0" smtClean="0">
                <a:solidFill>
                  <a:srgbClr val="002060"/>
                </a:solidFill>
              </a:rPr>
              <a:t>. Тетиве </a:t>
            </a:r>
            <a:r>
              <a:rPr lang="sr-Latn-RS" dirty="0" smtClean="0">
                <a:solidFill>
                  <a:srgbClr val="002060"/>
                </a:solidFill>
              </a:rPr>
              <a:t>AC </a:t>
            </a:r>
            <a:r>
              <a:rPr lang="sr-Cyrl-RS" dirty="0" smtClean="0">
                <a:solidFill>
                  <a:srgbClr val="002060"/>
                </a:solidFill>
              </a:rPr>
              <a:t>и </a:t>
            </a:r>
            <a:r>
              <a:rPr lang="sr-Latn-RS" dirty="0" smtClean="0">
                <a:solidFill>
                  <a:srgbClr val="002060"/>
                </a:solidFill>
              </a:rPr>
              <a:t>BD</a:t>
            </a:r>
            <a:r>
              <a:rPr lang="sr-Cyrl-RS" dirty="0" smtClean="0">
                <a:solidFill>
                  <a:srgbClr val="002060"/>
                </a:solidFill>
              </a:rPr>
              <a:t> секу се у тачки Е.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  Докажи да је троугао </a:t>
            </a:r>
            <a:r>
              <a:rPr lang="sr-Latn-RS" dirty="0" smtClean="0">
                <a:solidFill>
                  <a:srgbClr val="002060"/>
                </a:solidFill>
              </a:rPr>
              <a:t>BCE</a:t>
            </a:r>
            <a:r>
              <a:rPr lang="sr-Cyrl-RS" dirty="0" smtClean="0">
                <a:solidFill>
                  <a:srgbClr val="002060"/>
                </a:solidFill>
              </a:rPr>
              <a:t> сличан троуглу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</a:t>
            </a:r>
            <a:r>
              <a:rPr lang="sr-Latn-RS" dirty="0" smtClean="0">
                <a:solidFill>
                  <a:srgbClr val="002060"/>
                </a:solidFill>
              </a:rPr>
              <a:t>ADE</a:t>
            </a:r>
            <a:r>
              <a:rPr lang="sr-Cyrl-RS" dirty="0" smtClean="0">
                <a:solidFill>
                  <a:srgbClr val="002060"/>
                </a:solidFill>
              </a:rPr>
              <a:t>.</a:t>
            </a:r>
            <a:endParaRPr lang="sr-Cyrl-R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sr-Cyrl-RS" i="1" u="sng" dirty="0" smtClean="0">
              <a:solidFill>
                <a:srgbClr val="00206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00034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 rot="10800000">
            <a:off x="6786578" y="571480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214414" y="50004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2071670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rot="10800000">
            <a:off x="7429520" y="571480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rot="10800000">
            <a:off x="8072462" y="571480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6000760" y="5929330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5286380" y="5929330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4572000" y="5929330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3786182" y="5929330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3000364" y="5929330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214546" y="5929330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1428728" y="5929330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642910" y="5929330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8286776" y="5929330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7572396" y="5929330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6786578" y="5929330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5C0-21F8-4AFE-977D-3BC29579C20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>
          <a:xfrm>
            <a:off x="1285852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472518" cy="63579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      </a:t>
            </a:r>
            <a:r>
              <a:rPr lang="sr-Cyrl-RS" dirty="0" smtClean="0">
                <a:solidFill>
                  <a:srgbClr val="C00000"/>
                </a:solidFill>
              </a:rPr>
              <a:t>3.</a:t>
            </a:r>
            <a:r>
              <a:rPr lang="sr-Cyrl-RS" dirty="0" smtClean="0">
                <a:solidFill>
                  <a:srgbClr val="002060"/>
                </a:solidFill>
              </a:rPr>
              <a:t> Марко и његов отац стоје на трави и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м</a:t>
            </a:r>
            <a:r>
              <a:rPr lang="sr-Cyrl-RS" dirty="0" smtClean="0">
                <a:solidFill>
                  <a:srgbClr val="002060"/>
                </a:solidFill>
              </a:rPr>
              <a:t>ере дужине својих сенки. Дужина Маркове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сенке је 0,4</a:t>
            </a:r>
            <a:r>
              <a:rPr lang="sr-Latn-RS" dirty="0" smtClean="0">
                <a:solidFill>
                  <a:srgbClr val="002060"/>
                </a:solidFill>
              </a:rPr>
              <a:t>m</a:t>
            </a:r>
            <a:r>
              <a:rPr lang="sr-Cyrl-RS" dirty="0" smtClean="0">
                <a:solidFill>
                  <a:srgbClr val="002060"/>
                </a:solidFill>
              </a:rPr>
              <a:t>, а његовог оца 0,6</a:t>
            </a:r>
            <a:r>
              <a:rPr lang="sr-Latn-RS" dirty="0" smtClean="0">
                <a:solidFill>
                  <a:srgbClr val="002060"/>
                </a:solidFill>
              </a:rPr>
              <a:t>m</a:t>
            </a:r>
            <a:r>
              <a:rPr lang="sr-Cyrl-RS" dirty="0" smtClean="0">
                <a:solidFill>
                  <a:srgbClr val="002060"/>
                </a:solidFill>
              </a:rPr>
              <a:t>. Ако је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Марко висок 1,2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m</a:t>
            </a:r>
            <a:r>
              <a:rPr lang="sr-Cyrl-RS" dirty="0" smtClean="0">
                <a:solidFill>
                  <a:srgbClr val="002060"/>
                </a:solidFill>
              </a:rPr>
              <a:t>, колико је висок његов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отац?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</a:t>
            </a:r>
            <a:r>
              <a:rPr lang="sr-Cyrl-RS" dirty="0" smtClean="0">
                <a:solidFill>
                  <a:srgbClr val="C00000"/>
                </a:solidFill>
              </a:rPr>
              <a:t>4.</a:t>
            </a:r>
            <a:r>
              <a:rPr lang="sr-Cyrl-RS" dirty="0" smtClean="0">
                <a:solidFill>
                  <a:srgbClr val="002060"/>
                </a:solidFill>
              </a:rPr>
              <a:t> Дужина сенке ученика висине 1,8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m</a:t>
            </a:r>
            <a:r>
              <a:rPr lang="sr-Cyrl-RS" dirty="0" smtClean="0">
                <a:solidFill>
                  <a:srgbClr val="002060"/>
                </a:solidFill>
              </a:rPr>
              <a:t> је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3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m</a:t>
            </a:r>
            <a:r>
              <a:rPr lang="sr-Cyrl-RS" dirty="0" smtClean="0">
                <a:solidFill>
                  <a:srgbClr val="002060"/>
                </a:solidFill>
              </a:rPr>
              <a:t>. У исто време дужина сенке дрвета у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њ</a:t>
            </a:r>
            <a:r>
              <a:rPr lang="sr-Cyrl-RS" dirty="0" smtClean="0">
                <a:solidFill>
                  <a:srgbClr val="002060"/>
                </a:solidFill>
              </a:rPr>
              <a:t>еговој близини је 7,5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m</a:t>
            </a:r>
            <a:r>
              <a:rPr lang="sr-Cyrl-RS" dirty="0" smtClean="0">
                <a:solidFill>
                  <a:srgbClr val="002060"/>
                </a:solidFill>
              </a:rPr>
              <a:t>. Колика је висина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дрвета?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500298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1571604" y="50004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286248" y="585789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3428992" y="585789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643042" y="585789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857224" y="585789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500430" y="50004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4291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357686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5214942" y="50004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6143636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7000892" y="50004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778671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6000760" y="585789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6929454" y="585789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7786710" y="585789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5143504" y="585789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2571736" y="585789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5C0-21F8-4AFE-977D-3BC29579C20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>
          <a:xfrm>
            <a:off x="1357290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 </a:t>
            </a:r>
            <a:r>
              <a:rPr lang="sr-Cyrl-RS" dirty="0" smtClean="0">
                <a:solidFill>
                  <a:srgbClr val="C00000"/>
                </a:solidFill>
              </a:rPr>
              <a:t>5. </a:t>
            </a:r>
            <a:r>
              <a:rPr lang="sr-Cyrl-RS" dirty="0" smtClean="0">
                <a:solidFill>
                  <a:srgbClr val="002060"/>
                </a:solidFill>
              </a:rPr>
              <a:t>Троуглови          и            су слични. </a:t>
            </a:r>
            <a:r>
              <a:rPr lang="sr-Cyrl-RS" dirty="0" smtClean="0">
                <a:solidFill>
                  <a:srgbClr val="002060"/>
                </a:solidFill>
              </a:rPr>
              <a:t>Ако</a:t>
            </a:r>
            <a:r>
              <a:rPr lang="sr-Cyrl-RS" dirty="0" smtClean="0">
                <a:solidFill>
                  <a:srgbClr val="002060"/>
                </a:solidFill>
              </a:rPr>
              <a:t> су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с</a:t>
            </a:r>
            <a:r>
              <a:rPr lang="sr-Cyrl-RS" dirty="0" smtClean="0">
                <a:solidFill>
                  <a:srgbClr val="002060"/>
                </a:solidFill>
              </a:rPr>
              <a:t>транице троугла           дужине 8</a:t>
            </a:r>
            <a:r>
              <a:rPr lang="sr-Latn-RS" dirty="0" smtClean="0">
                <a:solidFill>
                  <a:srgbClr val="002060"/>
                </a:solidFill>
              </a:rPr>
              <a:t>cm, 6cm </a:t>
            </a:r>
            <a:r>
              <a:rPr lang="sr-Cyrl-RS" dirty="0" smtClean="0">
                <a:solidFill>
                  <a:srgbClr val="002060"/>
                </a:solidFill>
              </a:rPr>
              <a:t>и</a:t>
            </a:r>
            <a:endParaRPr lang="sr-Latn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12</a:t>
            </a:r>
            <a:r>
              <a:rPr lang="sr-Latn-RS" dirty="0" smtClean="0">
                <a:solidFill>
                  <a:srgbClr val="002060"/>
                </a:solidFill>
              </a:rPr>
              <a:t>cm</a:t>
            </a:r>
            <a:r>
              <a:rPr lang="sr-Cyrl-RS" dirty="0" smtClean="0">
                <a:solidFill>
                  <a:srgbClr val="002060"/>
                </a:solidFill>
              </a:rPr>
              <a:t> , а обим троугла             13</a:t>
            </a:r>
            <a:r>
              <a:rPr lang="sr-Latn-RS" dirty="0" smtClean="0">
                <a:solidFill>
                  <a:srgbClr val="002060"/>
                </a:solidFill>
              </a:rPr>
              <a:t>cm</a:t>
            </a:r>
            <a:r>
              <a:rPr lang="sr-Cyrl-RS" dirty="0" smtClean="0">
                <a:solidFill>
                  <a:srgbClr val="002060"/>
                </a:solidFill>
              </a:rPr>
              <a:t>, израчунај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д</a:t>
            </a:r>
            <a:r>
              <a:rPr lang="sr-Cyrl-RS" dirty="0" smtClean="0">
                <a:solidFill>
                  <a:srgbClr val="002060"/>
                </a:solidFill>
              </a:rPr>
              <a:t>ужину најдуже странице троугла            . 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 </a:t>
            </a:r>
            <a:r>
              <a:rPr lang="sr-Cyrl-RS" dirty="0" smtClean="0">
                <a:solidFill>
                  <a:srgbClr val="C00000"/>
                </a:solidFill>
              </a:rPr>
              <a:t>6.</a:t>
            </a:r>
            <a:r>
              <a:rPr lang="sr-Cyrl-RS" dirty="0" smtClean="0">
                <a:solidFill>
                  <a:srgbClr val="002060"/>
                </a:solidFill>
              </a:rPr>
              <a:t> Странице троугла           су </a:t>
            </a:r>
            <a:r>
              <a:rPr lang="sr-Latn-RS" dirty="0" smtClean="0">
                <a:solidFill>
                  <a:srgbClr val="002060"/>
                </a:solidFill>
              </a:rPr>
              <a:t>a=12cm,</a:t>
            </a:r>
          </a:p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b=18cm </a:t>
            </a:r>
            <a:r>
              <a:rPr lang="sr-Cyrl-RS" dirty="0" smtClean="0">
                <a:solidFill>
                  <a:srgbClr val="002060"/>
                </a:solidFill>
              </a:rPr>
              <a:t>и</a:t>
            </a:r>
            <a:r>
              <a:rPr lang="sr-Latn-RS" dirty="0" smtClean="0">
                <a:solidFill>
                  <a:srgbClr val="002060"/>
                </a:solidFill>
              </a:rPr>
              <a:t> c=24cm</a:t>
            </a:r>
            <a:r>
              <a:rPr lang="sr-Cyrl-RS" dirty="0" smtClean="0">
                <a:solidFill>
                  <a:srgbClr val="002060"/>
                </a:solidFill>
              </a:rPr>
              <a:t>. Израчунај обим сличног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т</a:t>
            </a:r>
            <a:r>
              <a:rPr lang="sr-Cyrl-RS" dirty="0" smtClean="0">
                <a:solidFill>
                  <a:srgbClr val="002060"/>
                </a:solidFill>
              </a:rPr>
              <a:t>роугла            ако је дужина најкраће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странице 4</a:t>
            </a:r>
            <a:r>
              <a:rPr lang="sr-Latn-RS" dirty="0" smtClean="0">
                <a:solidFill>
                  <a:srgbClr val="002060"/>
                </a:solidFill>
              </a:rPr>
              <a:t>cm</a:t>
            </a:r>
            <a:r>
              <a:rPr lang="sr-Cyrl-RS" dirty="0" smtClean="0">
                <a:solidFill>
                  <a:srgbClr val="002060"/>
                </a:solidFill>
              </a:rPr>
              <a:t>. Колика је размера обима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т</a:t>
            </a:r>
            <a:r>
              <a:rPr lang="sr-Cyrl-RS" dirty="0" smtClean="0">
                <a:solidFill>
                  <a:srgbClr val="002060"/>
                </a:solidFill>
              </a:rPr>
              <a:t>роуглова         и           ?</a:t>
            </a:r>
            <a:endParaRPr lang="sr-Cyrl-RS" dirty="0" smtClean="0">
              <a:solidFill>
                <a:srgbClr val="002060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4291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214546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071802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3929058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714876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5572132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35795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7143768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929586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1428728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250029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21467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392905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464343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535781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607219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678657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750095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821533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500034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1142976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1785918" y="6143644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9" name="Picture 28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928670"/>
            <a:ext cx="714380" cy="3782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0" name="Picture 29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895270"/>
            <a:ext cx="857256" cy="4007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1" name="Picture 30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428736"/>
            <a:ext cx="714380" cy="3782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2" name="Picture 31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857364"/>
            <a:ext cx="857256" cy="4007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3" name="Picture 32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2357430"/>
            <a:ext cx="857256" cy="4007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4" name="Picture 33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357562"/>
            <a:ext cx="714380" cy="3782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5" name="Picture 34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4286256"/>
            <a:ext cx="857256" cy="4007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6" name="Picture 35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5286388"/>
            <a:ext cx="714380" cy="3782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7" name="Picture 36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5286388"/>
            <a:ext cx="857256" cy="4007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5C0-21F8-4AFE-977D-3BC29579C20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>
          <a:xfrm>
            <a:off x="1357290" y="6357958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</a:t>
            </a:r>
            <a:r>
              <a:rPr lang="sr-Cyrl-RS" dirty="0" smtClean="0">
                <a:solidFill>
                  <a:srgbClr val="002060"/>
                </a:solidFill>
              </a:rPr>
              <a:t>7. Израчунај непознату дуж </a:t>
            </a:r>
            <a:r>
              <a:rPr lang="sr-Latn-RS" dirty="0" smtClean="0">
                <a:solidFill>
                  <a:srgbClr val="002060"/>
                </a:solidFill>
              </a:rPr>
              <a:t>x</a:t>
            </a:r>
            <a:r>
              <a:rPr lang="sr-Cyrl-RS" dirty="0" smtClean="0">
                <a:solidFill>
                  <a:srgbClr val="002060"/>
                </a:solidFill>
              </a:rPr>
              <a:t> на слици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Ако је </a:t>
            </a:r>
            <a:r>
              <a:rPr lang="sr-Latn-RS" dirty="0" smtClean="0">
                <a:solidFill>
                  <a:srgbClr val="002060"/>
                </a:solidFill>
              </a:rPr>
              <a:t>AB </a:t>
            </a:r>
            <a:r>
              <a:rPr lang="sr-Cyrl-RS" dirty="0" smtClean="0">
                <a:solidFill>
                  <a:srgbClr val="002060"/>
                </a:solidFill>
              </a:rPr>
              <a:t>паралелно са </a:t>
            </a:r>
            <a:r>
              <a:rPr lang="sr-Latn-RS" dirty="0" smtClean="0">
                <a:solidFill>
                  <a:srgbClr val="002060"/>
                </a:solidFill>
              </a:rPr>
              <a:t>DE</a:t>
            </a:r>
            <a:r>
              <a:rPr lang="sr-Cyrl-RS" dirty="0" smtClean="0">
                <a:solidFill>
                  <a:srgbClr val="002060"/>
                </a:solidFill>
              </a:rPr>
              <a:t> и </a:t>
            </a:r>
            <a:r>
              <a:rPr lang="sr-Latn-RS" dirty="0" smtClean="0">
                <a:solidFill>
                  <a:srgbClr val="002060"/>
                </a:solidFill>
              </a:rPr>
              <a:t>AD : DC = 1:3.</a:t>
            </a: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Драги седмаци, задатке за вежбање запишите и 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урадите у школским свескама, не треба да их 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шаљете као одговор.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 </a:t>
            </a:r>
            <a:r>
              <a:rPr lang="sr-Cyrl-RS" sz="2800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sr-Cyrl-RS" sz="2800" i="1" dirty="0" smtClean="0">
                <a:solidFill>
                  <a:srgbClr val="002060"/>
                </a:solidFill>
              </a:rPr>
              <a:t> </a:t>
            </a:r>
            <a:r>
              <a:rPr lang="sr-Cyrl-RS" sz="2800" i="1" dirty="0" smtClean="0">
                <a:solidFill>
                  <a:srgbClr val="002060"/>
                </a:solidFill>
              </a:rPr>
              <a:t>        </a:t>
            </a:r>
            <a:r>
              <a:rPr lang="sr-Cyrl-RS" sz="2800" i="1" dirty="0" smtClean="0">
                <a:solidFill>
                  <a:srgbClr val="C00000"/>
                </a:solidFill>
              </a:rPr>
              <a:t>Срдачан поздрав, наставница Марија Јеремић</a:t>
            </a:r>
          </a:p>
        </p:txBody>
      </p:sp>
      <p:sp>
        <p:nvSpPr>
          <p:cNvPr id="6" name="Chevron 5"/>
          <p:cNvSpPr/>
          <p:nvPr/>
        </p:nvSpPr>
        <p:spPr>
          <a:xfrm>
            <a:off x="64291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214546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071802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3929058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714876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5572132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35795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7143768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929586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1428728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14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000239"/>
            <a:ext cx="3571900" cy="23202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5C0-21F8-4AFE-977D-3BC29579C2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285852" y="6357958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93</TotalTime>
  <Words>295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Сличност троуглова и примена - утврђивање – ____________________________________________ Сличност троуглова -систематизација-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симетрале дужи и угла - утврђивање -</dc:title>
  <dc:creator>Marija</dc:creator>
  <cp:lastModifiedBy>Marija</cp:lastModifiedBy>
  <cp:revision>10</cp:revision>
  <dcterms:created xsi:type="dcterms:W3CDTF">2020-05-27T19:17:49Z</dcterms:created>
  <dcterms:modified xsi:type="dcterms:W3CDTF">2020-05-27T20:55:56Z</dcterms:modified>
</cp:coreProperties>
</file>